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3" r:id="rId6"/>
    <p:sldId id="261" r:id="rId7"/>
    <p:sldId id="262" r:id="rId8"/>
    <p:sldId id="263" r:id="rId9"/>
    <p:sldId id="270" r:id="rId10"/>
    <p:sldId id="264" r:id="rId11"/>
    <p:sldId id="269" r:id="rId12"/>
    <p:sldId id="274" r:id="rId13"/>
    <p:sldId id="272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74F4F6-714E-4433-A452-A00C6B40549F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58DB3B-ED6B-4A41-91AC-62DA47EA7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451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D93130-B3A0-48ED-9823-C2814257155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A94C88-7A74-4620-A303-9D8BD12FD31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E39B62-E666-40B1-9BB7-0CDF5797C4C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4C95A96-825F-460C-8902-9F6E94C609EF}" type="slidenum">
              <a:rPr lang="ru-RU" sz="1200">
                <a:latin typeface="Calibri" pitchFamily="34" charset="0"/>
              </a:rPr>
              <a:pPr algn="r"/>
              <a:t>12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D70B35-E148-4847-B187-89F62D079F6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41097-C5B8-47AD-A963-54CE0B963BA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8212-844C-4F73-A5E8-7489F4BDE3B8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61AE-84CE-461B-8716-2863E9114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63772-8B88-4D93-BE25-61D1AA041692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16341-1290-485E-8449-93D140575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AA36-EFE1-48F6-A4FA-44DC418FFA62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2CBF-D80E-4E9A-B3AB-F8B145E49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E2CF-3408-44B3-AEA7-0D207F94DD9A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A84DA-C346-4914-BF31-590575B3D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6F52-05E1-4A93-8E63-8E420A77F753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EBEE-D034-42B7-84CE-55EF733D2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92809-7BAC-4D25-BB11-98714CB0FE55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C53D-25D4-4EC6-9B9B-7C2D2AEAB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E87E-7C75-4842-8BAF-AB9C427D6943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C72C-4F30-43C7-BDC6-BA70BB81D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61C7-ACD2-4BA9-81B0-2ED66F170787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D85AE-8459-4D11-ACED-10FD4323B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2B7F-F160-441D-B5EB-51F9F918245F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D232-0504-4A7D-8315-08FAEFEBC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9DEED-01C2-47B1-B832-DE7D16B9DC6C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CC15-A56A-4BA8-B8C8-FC5BAA5F1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7A973-7BF1-4BEE-BE74-DAC5B44DE459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DF350-8514-421F-AD33-C37F364E6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2815C6-8A5A-499F-A9A9-D21AA0E64761}" type="datetimeFigureOut">
              <a:rPr lang="ru-RU"/>
              <a:pPr>
                <a:defRPr/>
              </a:pPr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2F92C1-3161-4FF9-8E44-DABF970EC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page 6-0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14675"/>
            <a:ext cx="91440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333375"/>
            <a:ext cx="5829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68344" y="5774209"/>
            <a:ext cx="11890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l"/>
            <a:r>
              <a:rPr lang="ru-RU" sz="2400" b="1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Функции и роли ФМС в сообществах</a:t>
            </a:r>
            <a:endParaRPr lang="ru-RU" sz="2400" smtClean="0">
              <a:solidFill>
                <a:srgbClr val="FF00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0513" y="1409700"/>
            <a:ext cx="36607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22825" y="2997200"/>
            <a:ext cx="375443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8288" y="3057525"/>
            <a:ext cx="35861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6313" y="1387475"/>
            <a:ext cx="379095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32363" y="4781550"/>
            <a:ext cx="37655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0825" y="4713288"/>
            <a:ext cx="38020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pPr marL="342900" indent="-342900" algn="l"/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	Новый инструмент «Методика оценки состояния здоровья сообщества»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616" y="1556792"/>
            <a:ext cx="6381750" cy="45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1423733"/>
            <a:ext cx="6552902" cy="51659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lvl="4" algn="l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D6492A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Впервые разработана </a:t>
            </a:r>
            <a:r>
              <a:rPr lang="ru-RU" sz="2400" b="1" dirty="0" smtClean="0">
                <a:solidFill>
                  <a:srgbClr val="D6492A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«Социальная </a:t>
            </a:r>
            <a:r>
              <a:rPr lang="ru-RU" sz="2400" b="1" dirty="0">
                <a:solidFill>
                  <a:srgbClr val="D6492A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карта </a:t>
            </a:r>
            <a:r>
              <a:rPr lang="ru-RU" sz="2400" b="1" dirty="0" smtClean="0">
                <a:solidFill>
                  <a:srgbClr val="D6492A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территории» </a:t>
            </a:r>
            <a:r>
              <a:rPr lang="ru-RU" sz="2400" b="1" dirty="0">
                <a:solidFill>
                  <a:srgbClr val="D6492A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– оценка потребностей и возможностей, </a:t>
            </a:r>
            <a:r>
              <a:rPr lang="ru-RU" sz="2400" b="1" dirty="0" smtClean="0">
                <a:solidFill>
                  <a:srgbClr val="D6492A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точек </a:t>
            </a:r>
            <a:r>
              <a:rPr lang="ru-RU" sz="2400" b="1" dirty="0">
                <a:solidFill>
                  <a:srgbClr val="D6492A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роста на территории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marL="342900" indent="-342900" algn="l"/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ФМС тесно взаимодействуют между собой</a:t>
            </a:r>
          </a:p>
        </p:txBody>
      </p:sp>
      <p:pic>
        <p:nvPicPr>
          <p:cNvPr id="30722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813" y="1268413"/>
            <a:ext cx="47625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D6492A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ФМС как модель развития местной филантропии</a:t>
            </a: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544616"/>
          </a:xfrm>
        </p:spPr>
        <p:txBody>
          <a:bodyPr/>
          <a:lstStyle/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Институционально развитая модель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Применима к </a:t>
            </a:r>
            <a:r>
              <a:rPr lang="ru-RU" sz="1600" b="1" dirty="0" smtClean="0">
                <a:latin typeface="Arial" charset="0"/>
                <a:cs typeface="Arial" charset="0"/>
              </a:rPr>
              <a:t>различным сообществам</a:t>
            </a:r>
            <a:r>
              <a:rPr lang="ru-RU" sz="1600" dirty="0" smtClean="0">
                <a:latin typeface="Arial" charset="0"/>
                <a:cs typeface="Arial" charset="0"/>
              </a:rPr>
              <a:t>, от городских до сельских, неиндустриальных территорий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ФМС  развивают партнерство между различными группами сообщества, формируют </a:t>
            </a:r>
            <a:r>
              <a:rPr lang="ru-RU" sz="1600" b="1" dirty="0" smtClean="0">
                <a:latin typeface="Arial" charset="0"/>
                <a:cs typeface="Arial" charset="0"/>
              </a:rPr>
              <a:t>социальный мост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Фонды создают </a:t>
            </a:r>
            <a:r>
              <a:rPr lang="ru-RU" sz="1600" b="1" dirty="0" smtClean="0">
                <a:latin typeface="Arial" charset="0"/>
                <a:cs typeface="Arial" charset="0"/>
              </a:rPr>
              <a:t>новые традиции </a:t>
            </a:r>
            <a:r>
              <a:rPr lang="ru-RU" sz="1600" dirty="0" smtClean="0">
                <a:latin typeface="Arial" charset="0"/>
                <a:cs typeface="Arial" charset="0"/>
              </a:rPr>
              <a:t>в своих сообществах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ФМС - </a:t>
            </a:r>
            <a:r>
              <a:rPr lang="ru-RU" sz="1600" b="1" dirty="0" smtClean="0">
                <a:latin typeface="Arial" charset="0"/>
                <a:cs typeface="Arial" charset="0"/>
              </a:rPr>
              <a:t>центры знаний</a:t>
            </a:r>
            <a:r>
              <a:rPr lang="ru-RU" sz="1600" dirty="0" smtClean="0">
                <a:latin typeface="Arial" charset="0"/>
                <a:cs typeface="Arial" charset="0"/>
              </a:rPr>
              <a:t>, они используют инструменты экспертизы и оценки социальных проектов и программ, взаимодействуют с университетами, исследовательскими группами, привлекают экспертов на различных этапах деятельности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Формируют </a:t>
            </a:r>
            <a:r>
              <a:rPr lang="ru-RU" sz="1600" b="1" dirty="0" smtClean="0">
                <a:latin typeface="Arial" charset="0"/>
                <a:cs typeface="Arial" charset="0"/>
              </a:rPr>
              <a:t>целевой капитал 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Развивают </a:t>
            </a:r>
            <a:r>
              <a:rPr lang="ru-RU" sz="1600" b="1" dirty="0" smtClean="0">
                <a:latin typeface="Arial" charset="0"/>
                <a:cs typeface="Arial" charset="0"/>
              </a:rPr>
              <a:t>донорское сообщество </a:t>
            </a:r>
            <a:r>
              <a:rPr lang="ru-RU" sz="1600" dirty="0" smtClean="0">
                <a:latin typeface="Arial" charset="0"/>
                <a:cs typeface="Arial" charset="0"/>
              </a:rPr>
              <a:t>и формируют </a:t>
            </a:r>
            <a:r>
              <a:rPr lang="ru-RU" sz="1600" b="1" dirty="0" smtClean="0">
                <a:latin typeface="Arial" charset="0"/>
                <a:cs typeface="Arial" charset="0"/>
              </a:rPr>
              <a:t>долгосрочные программы 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Развивают активность и </a:t>
            </a:r>
            <a:r>
              <a:rPr lang="ru-RU" sz="1600" b="1" dirty="0" smtClean="0">
                <a:latin typeface="Arial" charset="0"/>
                <a:cs typeface="Arial" charset="0"/>
              </a:rPr>
              <a:t>участие граждан </a:t>
            </a:r>
            <a:r>
              <a:rPr lang="ru-RU" sz="1600" dirty="0" smtClean="0">
                <a:latin typeface="Arial" charset="0"/>
                <a:cs typeface="Arial" charset="0"/>
              </a:rPr>
              <a:t>в жизни сообщества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Меняются задачи ФМС, происходит переход от оказания услуг бизнесу  к </a:t>
            </a:r>
            <a:r>
              <a:rPr lang="ru-RU" sz="1600" b="1" dirty="0" smtClean="0">
                <a:latin typeface="Arial" charset="0"/>
                <a:cs typeface="Arial" charset="0"/>
              </a:rPr>
              <a:t>развитию местной филантропии в разнообразных формах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ФМС </a:t>
            </a:r>
            <a:r>
              <a:rPr lang="ru-RU" sz="1600" b="1" dirty="0">
                <a:latin typeface="Arial" charset="0"/>
                <a:cs typeface="Arial" charset="0"/>
              </a:rPr>
              <a:t>вышли за рамки локального явления </a:t>
            </a:r>
            <a:r>
              <a:rPr lang="ru-RU" sz="1600" dirty="0">
                <a:latin typeface="Arial" charset="0"/>
                <a:cs typeface="Arial" charset="0"/>
              </a:rPr>
              <a:t>и способны стать полноценными партнерами и экспертами в вопросах благотворительности и развития территорий не только для </a:t>
            </a:r>
            <a:r>
              <a:rPr lang="ru-RU" sz="1600" dirty="0" smtClean="0">
                <a:latin typeface="Arial" charset="0"/>
                <a:cs typeface="Arial" charset="0"/>
              </a:rPr>
              <a:t>региональной </a:t>
            </a:r>
            <a:r>
              <a:rPr lang="ru-RU" sz="1600" dirty="0">
                <a:latin typeface="Arial" charset="0"/>
                <a:cs typeface="Arial" charset="0"/>
              </a:rPr>
              <a:t>власти и местного бизнеса, но и для </a:t>
            </a:r>
            <a:r>
              <a:rPr lang="ru-RU" sz="1600" dirty="0" smtClean="0">
                <a:latin typeface="Arial" charset="0"/>
                <a:cs typeface="Arial" charset="0"/>
              </a:rPr>
              <a:t>федеральной власти </a:t>
            </a:r>
            <a:r>
              <a:rPr lang="ru-RU" sz="1600" dirty="0">
                <a:latin typeface="Arial" charset="0"/>
                <a:cs typeface="Arial" charset="0"/>
              </a:rPr>
              <a:t>и крупных </a:t>
            </a:r>
            <a:r>
              <a:rPr lang="ru-RU" sz="1600" dirty="0" smtClean="0">
                <a:latin typeface="Arial" charset="0"/>
                <a:cs typeface="Arial" charset="0"/>
              </a:rPr>
              <a:t>корпораций</a:t>
            </a:r>
          </a:p>
          <a:p>
            <a:pPr marL="444500" lvl="4" indent="-285750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charset="0"/>
                <a:cs typeface="Arial" charset="0"/>
              </a:rPr>
              <a:t>ФМС </a:t>
            </a:r>
            <a:r>
              <a:rPr lang="ru-RU" sz="1600" dirty="0">
                <a:latin typeface="Arial" charset="0"/>
                <a:cs typeface="Arial" charset="0"/>
              </a:rPr>
              <a:t>стали </a:t>
            </a:r>
            <a:r>
              <a:rPr lang="ru-RU" sz="1600" b="1" dirty="0">
                <a:latin typeface="Arial" charset="0"/>
                <a:cs typeface="Arial" charset="0"/>
              </a:rPr>
              <a:t>серьезным ресурсом </a:t>
            </a:r>
            <a:r>
              <a:rPr lang="ru-RU" sz="1600" dirty="0" smtClean="0">
                <a:latin typeface="Arial" charset="0"/>
                <a:cs typeface="Arial" charset="0"/>
              </a:rPr>
              <a:t>для </a:t>
            </a:r>
            <a:r>
              <a:rPr lang="ru-RU" sz="1600" dirty="0">
                <a:latin typeface="Arial" charset="0"/>
                <a:cs typeface="Arial" charset="0"/>
              </a:rPr>
              <a:t>местного сообщества, </a:t>
            </a:r>
            <a:r>
              <a:rPr lang="ru-RU" sz="1600" dirty="0" smtClean="0">
                <a:latin typeface="Arial" charset="0"/>
                <a:cs typeface="Arial" charset="0"/>
              </a:rPr>
              <a:t>а также и </a:t>
            </a:r>
            <a:r>
              <a:rPr lang="ru-RU" sz="1600" dirty="0">
                <a:latin typeface="Arial" charset="0"/>
                <a:cs typeface="Arial" charset="0"/>
              </a:rPr>
              <a:t>сектора в целом</a:t>
            </a:r>
          </a:p>
          <a:p>
            <a:pPr marL="608013" lvl="4" indent="-68263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itchFamily="2" charset="2"/>
              <a:buChar char="•"/>
            </a:pPr>
            <a:endParaRPr lang="ru-RU" sz="1600" dirty="0" smtClean="0">
              <a:latin typeface="Arial" charset="0"/>
              <a:cs typeface="Arial" charset="0"/>
            </a:endParaRPr>
          </a:p>
          <a:p>
            <a:pPr marL="608013" lvl="4" indent="-68263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itchFamily="2" charset="2"/>
              <a:buChar char="•"/>
            </a:pPr>
            <a:endParaRPr lang="ru-RU" sz="1600" dirty="0">
              <a:latin typeface="Arial" charset="0"/>
              <a:cs typeface="Arial" charset="0"/>
            </a:endParaRPr>
          </a:p>
          <a:p>
            <a:pPr marL="608013" lvl="4" indent="-68263" defTabSz="354013">
              <a:lnSpc>
                <a:spcPct val="80000"/>
              </a:lnSpc>
              <a:spcBef>
                <a:spcPts val="300"/>
              </a:spcBef>
              <a:spcAft>
                <a:spcPts val="600"/>
              </a:spcAft>
              <a:buClr>
                <a:srgbClr val="D6492A"/>
              </a:buClr>
              <a:buFont typeface="Wingdings" pitchFamily="2" charset="2"/>
              <a:buChar char="•"/>
            </a:pPr>
            <a:endParaRPr lang="ru-RU" sz="16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2" descr="page 4-0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143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443787" cy="2016125"/>
          </a:xfrm>
        </p:spPr>
        <p:txBody>
          <a:bodyPr lIns="0" tIns="0" rIns="0" bIns="0"/>
          <a:lstStyle/>
          <a:p>
            <a:pPr algn="l" defTabSz="912813"/>
            <a:r>
              <a:rPr lang="ru-RU" sz="3600" b="1" i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Спасибо за внимание! </a:t>
            </a:r>
            <a:endParaRPr lang="ru-RU" dirty="0" smtClean="0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84213" y="2492375"/>
            <a:ext cx="4032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ru-RU" sz="2400" dirty="0">
                <a:solidFill>
                  <a:srgbClr val="D6492A"/>
                </a:solidFill>
                <a:ea typeface="+mj-ea"/>
                <a:sym typeface="Helvetica Light" charset="0"/>
              </a:rPr>
              <a:t>+7 495 792-5929</a:t>
            </a:r>
          </a:p>
          <a:p>
            <a:r>
              <a:rPr lang="en-US" altLang="ru-RU" sz="2400" dirty="0">
                <a:solidFill>
                  <a:srgbClr val="D6492A"/>
                </a:solidFill>
                <a:ea typeface="+mj-ea"/>
                <a:sym typeface="Helvetica Light" charset="0"/>
              </a:rPr>
              <a:t>www.cafrussia.ru</a:t>
            </a:r>
            <a:endParaRPr lang="en-US" sz="2400" dirty="0">
              <a:solidFill>
                <a:srgbClr val="D6492A"/>
              </a:solidFill>
              <a:ea typeface="+mj-ea"/>
              <a:sym typeface="Helvetica Light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17748"/>
            <a:ext cx="8229600" cy="5102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D6492A"/>
                </a:solidFill>
                <a:latin typeface="Arial" charset="0"/>
                <a:cs typeface="Arial" charset="0"/>
              </a:rPr>
              <a:t>Основная задача </a:t>
            </a:r>
            <a:r>
              <a:rPr lang="ru-RU" sz="1800" b="1" dirty="0">
                <a:solidFill>
                  <a:srgbClr val="D6492A"/>
                </a:solidFill>
                <a:latin typeface="Arial" charset="0"/>
                <a:cs typeface="Arial" charset="0"/>
              </a:rPr>
              <a:t>исследования</a:t>
            </a:r>
            <a:r>
              <a:rPr lang="ru-RU"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1800" dirty="0" smtClean="0"/>
              <a:t>- </a:t>
            </a:r>
            <a:r>
              <a:rPr lang="ru-RU" sz="1800" dirty="0" smtClean="0">
                <a:latin typeface="Arial"/>
                <a:cs typeface="Arial"/>
              </a:rPr>
              <a:t>проанализировать состояние и деятельность действующих ФМС, исследовать </a:t>
            </a:r>
            <a:r>
              <a:rPr lang="ru-RU" sz="1800" dirty="0">
                <a:latin typeface="Arial"/>
                <a:cs typeface="Arial"/>
              </a:rPr>
              <a:t>фонды как </a:t>
            </a:r>
            <a:r>
              <a:rPr lang="ru-RU" sz="1800" dirty="0" smtClean="0">
                <a:latin typeface="Arial"/>
                <a:cs typeface="Arial"/>
              </a:rPr>
              <a:t>особый тип благотворительной организации </a:t>
            </a:r>
            <a:r>
              <a:rPr lang="ru-RU" sz="1800" dirty="0">
                <a:latin typeface="Arial"/>
                <a:cs typeface="Arial"/>
              </a:rPr>
              <a:t>и их роль в местных сообществах, представить </a:t>
            </a:r>
            <a:r>
              <a:rPr lang="ru-RU" sz="1800" dirty="0" smtClean="0">
                <a:latin typeface="Arial"/>
                <a:cs typeface="Arial"/>
              </a:rPr>
              <a:t>обобщенный портрет российских </a:t>
            </a:r>
            <a:r>
              <a:rPr lang="ru-RU" sz="1800" dirty="0">
                <a:latin typeface="Arial"/>
                <a:cs typeface="Arial"/>
              </a:rPr>
              <a:t>ФМС как явления </a:t>
            </a:r>
            <a:r>
              <a:rPr lang="ru-RU" sz="1800" dirty="0" smtClean="0">
                <a:latin typeface="Arial"/>
                <a:cs typeface="Arial"/>
              </a:rPr>
              <a:t>местной </a:t>
            </a:r>
            <a:r>
              <a:rPr lang="ru-RU" sz="1800" dirty="0">
                <a:latin typeface="Arial"/>
                <a:cs typeface="Arial"/>
              </a:rPr>
              <a:t>филантропии. </a:t>
            </a:r>
          </a:p>
          <a:p>
            <a:pPr marL="0" indent="0">
              <a:buFont typeface="Arial" charset="0"/>
              <a:buNone/>
            </a:pPr>
            <a:endParaRPr lang="ru-RU" sz="1800" b="1" dirty="0" smtClean="0">
              <a:solidFill>
                <a:srgbClr val="D6492A"/>
              </a:solidFill>
              <a:latin typeface="Arial"/>
              <a:cs typeface="Arial"/>
              <a:sym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sz="18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Объекты исследования </a:t>
            </a:r>
            <a:r>
              <a:rPr lang="ru-RU" sz="1800" dirty="0" smtClean="0">
                <a:latin typeface="Arial" charset="0"/>
                <a:cs typeface="Arial" charset="0"/>
              </a:rPr>
              <a:t>– все фонды и организации, получившие поддержку за 10 лет Программы развития ФМС в 2003-2012: финансовую, консультационную, техническую.</a:t>
            </a:r>
          </a:p>
          <a:p>
            <a:pPr marL="0" indent="0">
              <a:buFont typeface="Arial" charset="0"/>
              <a:buNone/>
            </a:pPr>
            <a:endParaRPr lang="ru-RU" sz="1800" dirty="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sz="1800" dirty="0" smtClean="0">
                <a:latin typeface="Arial" charset="0"/>
                <a:cs typeface="Arial" charset="0"/>
              </a:rPr>
              <a:t>Осуществлено </a:t>
            </a:r>
            <a:r>
              <a:rPr lang="en-US" sz="1800" dirty="0" smtClean="0">
                <a:latin typeface="Arial" charset="0"/>
                <a:cs typeface="Arial" charset="0"/>
              </a:rPr>
              <a:t>CAF </a:t>
            </a:r>
            <a:r>
              <a:rPr lang="ru-RU" sz="1800" dirty="0" smtClean="0">
                <a:latin typeface="Arial" charset="0"/>
                <a:cs typeface="Arial" charset="0"/>
              </a:rPr>
              <a:t>Россия при участии компании «Процесс консалтинг» и финансовой поддержке </a:t>
            </a:r>
            <a:endParaRPr lang="ru-RU" sz="1800" dirty="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653136"/>
            <a:ext cx="21796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82380" y="4653136"/>
            <a:ext cx="6286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11030" y="4653136"/>
            <a:ext cx="334645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 smtClean="0"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Фонды местных сообществ получили широкое распространение в России в самых разных регионах и сообществах</a:t>
            </a:r>
            <a:endParaRPr lang="ru-RU" sz="2400" b="1" dirty="0" smtClean="0">
              <a:latin typeface="Arial" charset="0"/>
              <a:cs typeface="Arial" charset="0"/>
            </a:endParaRPr>
          </a:p>
        </p:txBody>
      </p:sp>
      <p:pic>
        <p:nvPicPr>
          <p:cNvPr id="17410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836341"/>
            <a:ext cx="6208712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5623718"/>
            <a:ext cx="50450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529904"/>
            <a:ext cx="5544740" cy="364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 smtClean="0">
                <a:latin typeface="Arial" charset="0"/>
                <a:cs typeface="Arial" charset="0"/>
              </a:rPr>
              <a:t/>
            </a:r>
            <a:br>
              <a:rPr lang="ru-RU" sz="3200" b="1" dirty="0" smtClean="0"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ФМС в России развиваются на протяжении 1</a:t>
            </a:r>
            <a:r>
              <a:rPr lang="en-US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5</a:t>
            </a:r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 лет. </a:t>
            </a:r>
            <a:b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В период с 2007 по 2012 появилось 18 новых ФМС, из них 13 -  сельские фонды в неиндустриальных территориях</a:t>
            </a:r>
            <a:endParaRPr lang="ru-RU" sz="2400" b="1" dirty="0" smtClean="0">
              <a:latin typeface="Arial" charset="0"/>
              <a:cs typeface="Arial" charset="0"/>
            </a:endParaRPr>
          </a:p>
        </p:txBody>
      </p:sp>
      <p:pic>
        <p:nvPicPr>
          <p:cNvPr id="18435" name="Рисунок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2626" y="2268190"/>
            <a:ext cx="27368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Организации используют модель ФМС для нового позиционирования в сообществе и расширения спектра деятельности</a:t>
            </a:r>
          </a:p>
        </p:txBody>
      </p:sp>
      <p:pic>
        <p:nvPicPr>
          <p:cNvPr id="35844" name="Picture 4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227263"/>
            <a:ext cx="8135938" cy="4081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Фонды управляются коллегиальными органами, в состав которых входят представители всех секторов общества</a:t>
            </a:r>
          </a:p>
        </p:txBody>
      </p:sp>
      <p:pic>
        <p:nvPicPr>
          <p:cNvPr id="20482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4645" y="2060848"/>
            <a:ext cx="5256213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Фонды используют разнообразные способы привлечения ресурсов на поддержку социальных проектов и программ в своих сообществах </a:t>
            </a:r>
            <a:endParaRPr lang="ru-RU" sz="2400" dirty="0" smtClean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5550" y="1484313"/>
            <a:ext cx="21240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67413" y="4149725"/>
            <a:ext cx="28003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12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1484313"/>
            <a:ext cx="5634327" cy="3168823"/>
          </a:xfrm>
          <a:prstGeom prst="rect">
            <a:avLst/>
          </a:prstGeom>
          <a:noFill/>
        </p:spPr>
      </p:pic>
      <p:pic>
        <p:nvPicPr>
          <p:cNvPr id="21514" name="Picture 10" descr="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4916488"/>
            <a:ext cx="5040312" cy="124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>
                <a:solidFill>
                  <a:srgbClr val="D6492A"/>
                </a:solidFill>
                <a:latin typeface="Arial" charset="0"/>
                <a:cs typeface="Arial" charset="0"/>
                <a:sym typeface="Arial" charset="0"/>
              </a:rPr>
              <a:t>Деятельность фондов направлена на поддержку инициатив различных групп населения в решении проблем, понятных и актуальных в сообществе</a:t>
            </a:r>
            <a:endParaRPr lang="ru-RU" sz="2400" dirty="0" smtClean="0"/>
          </a:p>
        </p:txBody>
      </p:sp>
      <p:pic>
        <p:nvPicPr>
          <p:cNvPr id="22530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242401"/>
            <a:ext cx="6409407" cy="3165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53288" y="1989138"/>
            <a:ext cx="1684337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620713"/>
            <a:ext cx="7200900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330</Words>
  <Application>Microsoft Office PowerPoint</Application>
  <PresentationFormat>Экран (4:3)</PresentationFormat>
  <Paragraphs>37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 Фонды местных сообществ получили широкое распространение в России в самых разных регионах и сообществах</vt:lpstr>
      <vt:lpstr> ФМС в России развиваются на протяжении 15 лет.  В период с 2007 по 2012 появилось 18 новых ФМС, из них 13 -  сельские фонды в неиндустриальных территориях</vt:lpstr>
      <vt:lpstr>Организации используют модель ФМС для нового позиционирования в сообществе и расширения спектра деятельности</vt:lpstr>
      <vt:lpstr>Фонды управляются коллегиальными органами, в состав которых входят представители всех секторов общества</vt:lpstr>
      <vt:lpstr>Фонды используют разнообразные способы привлечения ресурсов на поддержку социальных проектов и программ в своих сообществах </vt:lpstr>
      <vt:lpstr>Деятельность фондов направлена на поддержку инициатив различных групп населения в решении проблем, понятных и актуальных в сообществе</vt:lpstr>
      <vt:lpstr>Слайд 9</vt:lpstr>
      <vt:lpstr>Функции и роли ФМС в сообществах</vt:lpstr>
      <vt:lpstr> Новый инструмент «Методика оценки состояния здоровья сообщества»</vt:lpstr>
      <vt:lpstr>Впервые разработана «Социальная карта территории» – оценка потребностей и возможностей, точек роста на территории</vt:lpstr>
      <vt:lpstr>ФМС тесно взаимодействуют между собой</vt:lpstr>
      <vt:lpstr>ФМС как модель развития местной филантропии</vt:lpstr>
      <vt:lpstr>Спасибо за внимание! </vt:lpstr>
    </vt:vector>
  </TitlesOfParts>
  <Company>CAF 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Svetlana Gorbacheva</dc:creator>
  <cp:lastModifiedBy>-</cp:lastModifiedBy>
  <cp:revision>35</cp:revision>
  <dcterms:created xsi:type="dcterms:W3CDTF">2014-05-15T08:48:23Z</dcterms:created>
  <dcterms:modified xsi:type="dcterms:W3CDTF">2014-05-29T07:07:37Z</dcterms:modified>
</cp:coreProperties>
</file>