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9144000" cy="5143500" type="screen16x9"/>
  <p:notesSz cx="6858000" cy="9144000"/>
  <p:defaultTextStyle>
    <a:defPPr>
      <a:defRPr lang="ru-RU"/>
    </a:defPPr>
    <a:lvl1pPr algn="l" defTabSz="403225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03225" indent="53975" algn="l" defTabSz="403225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808038" indent="106363" algn="l" defTabSz="403225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211263" indent="160338" algn="l" defTabSz="403225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616075" indent="212725" algn="l" defTabSz="403225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umimoji="1" sz="1600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umimoji="1" sz="1600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umimoji="1" sz="1600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umimoji="1" sz="1600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5EB3"/>
    <a:srgbClr val="939598"/>
    <a:srgbClr val="FFFFCC"/>
    <a:srgbClr val="E17B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5742" autoAdjust="0"/>
  </p:normalViewPr>
  <p:slideViewPr>
    <p:cSldViewPr snapToGrid="0" snapToObjects="1">
      <p:cViewPr>
        <p:scale>
          <a:sx n="100" d="100"/>
          <a:sy n="100" d="100"/>
        </p:scale>
        <p:origin x="-648" y="-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04022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04022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EEDC722-DE81-8945-8709-7D09B05D85C0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04022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04022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706B699-C64F-4C42-B755-0F2269A5A5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1325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04022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04022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35724CC-1C0E-A34C-9C61-30399F73B5E6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noProof="0" smtClean="0"/>
              <a:t>Образец текста</a:t>
            </a:r>
          </a:p>
          <a:p>
            <a:pPr lvl="1"/>
            <a:r>
              <a:rPr lang="x-none" noProof="0" smtClean="0"/>
              <a:t>Второй уровень</a:t>
            </a:r>
          </a:p>
          <a:p>
            <a:pPr lvl="2"/>
            <a:r>
              <a:rPr lang="x-none" noProof="0" smtClean="0"/>
              <a:t>Третий уровень</a:t>
            </a:r>
          </a:p>
          <a:p>
            <a:pPr lvl="3"/>
            <a:r>
              <a:rPr lang="x-none" noProof="0" smtClean="0"/>
              <a:t>Четвертый уровень</a:t>
            </a:r>
          </a:p>
          <a:p>
            <a:pPr lvl="4"/>
            <a:r>
              <a:rPr lang="x-none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04022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04022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6F5FD83-21B6-564C-A470-5137DAEBA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3597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03225" rtl="0" fontAlgn="base">
      <a:spcBef>
        <a:spcPct val="30000"/>
      </a:spcBef>
      <a:spcAft>
        <a:spcPct val="0"/>
      </a:spcAft>
      <a:defRPr kumimoji="1" sz="1100" kern="1200">
        <a:solidFill>
          <a:schemeClr val="tx1"/>
        </a:solidFill>
        <a:latin typeface="+mn-lt"/>
        <a:ea typeface="Arial" charset="0"/>
        <a:cs typeface="Arial" charset="0"/>
      </a:defRPr>
    </a:lvl1pPr>
    <a:lvl2pPr marL="403225" algn="l" defTabSz="403225" rtl="0" fontAlgn="base">
      <a:spcBef>
        <a:spcPct val="30000"/>
      </a:spcBef>
      <a:spcAft>
        <a:spcPct val="0"/>
      </a:spcAft>
      <a:defRPr kumimoji="1" sz="1100" kern="1200">
        <a:solidFill>
          <a:schemeClr val="tx1"/>
        </a:solidFill>
        <a:latin typeface="+mn-lt"/>
        <a:ea typeface="Arial" charset="0"/>
        <a:cs typeface="+mn-cs"/>
      </a:defRPr>
    </a:lvl2pPr>
    <a:lvl3pPr marL="808038" algn="l" defTabSz="403225" rtl="0" fontAlgn="base">
      <a:spcBef>
        <a:spcPct val="30000"/>
      </a:spcBef>
      <a:spcAft>
        <a:spcPct val="0"/>
      </a:spcAft>
      <a:defRPr kumimoji="1" sz="1100" kern="1200">
        <a:solidFill>
          <a:schemeClr val="tx1"/>
        </a:solidFill>
        <a:latin typeface="+mn-lt"/>
        <a:ea typeface="Arial" charset="0"/>
        <a:cs typeface="+mn-cs"/>
      </a:defRPr>
    </a:lvl3pPr>
    <a:lvl4pPr marL="1211263" algn="l" defTabSz="403225" rtl="0" fontAlgn="base">
      <a:spcBef>
        <a:spcPct val="30000"/>
      </a:spcBef>
      <a:spcAft>
        <a:spcPct val="0"/>
      </a:spcAft>
      <a:defRPr kumimoji="1" sz="1100" kern="1200">
        <a:solidFill>
          <a:schemeClr val="tx1"/>
        </a:solidFill>
        <a:latin typeface="+mn-lt"/>
        <a:ea typeface="Arial" charset="0"/>
        <a:cs typeface="+mn-cs"/>
      </a:defRPr>
    </a:lvl4pPr>
    <a:lvl5pPr marL="1616075" algn="l" defTabSz="403225" rtl="0" fontAlgn="base">
      <a:spcBef>
        <a:spcPct val="30000"/>
      </a:spcBef>
      <a:spcAft>
        <a:spcPct val="0"/>
      </a:spcAft>
      <a:defRPr kumimoji="1" sz="1100" kern="1200">
        <a:solidFill>
          <a:schemeClr val="tx1"/>
        </a:solidFill>
        <a:latin typeface="+mn-lt"/>
        <a:ea typeface="Arial" charset="0"/>
        <a:cs typeface="+mn-cs"/>
      </a:defRPr>
    </a:lvl5pPr>
    <a:lvl6pPr marL="2020110" algn="l" defTabSz="40402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24132" algn="l" defTabSz="40402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28153" algn="l" defTabSz="40402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32175" algn="l" defTabSz="40402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2" y="2418440"/>
            <a:ext cx="7772400" cy="437371"/>
          </a:xfrm>
        </p:spPr>
        <p:txBody>
          <a:bodyPr>
            <a:normAutofit/>
          </a:bodyPr>
          <a:lstStyle>
            <a:lvl1pPr algn="ctr">
              <a:defRPr sz="24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2" y="2887412"/>
            <a:ext cx="6400800" cy="418824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04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8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12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16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20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24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28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32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91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00249-C268-4442-AA53-EBE659A041EA}" type="datetime1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4488E-ACB7-8E45-8AEE-728BB6EACF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517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57400" cy="438864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2" y="205981"/>
            <a:ext cx="6019800" cy="438864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654E6-ACE8-5443-A792-634333F260C1}" type="datetime1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46C98-C829-6F46-9AD9-8650EF5DC2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117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9BE70-F3F3-854E-B125-D9F2BBE6F97F}" type="datetime1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11C60-06B2-D044-9B0F-5F061DC746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902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10" descr="article-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3759200"/>
            <a:ext cx="83121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4" y="2811313"/>
            <a:ext cx="7772400" cy="476564"/>
          </a:xfrm>
        </p:spPr>
        <p:txBody>
          <a:bodyPr>
            <a:normAutofit/>
          </a:bodyPr>
          <a:lstStyle>
            <a:lvl1pPr algn="l">
              <a:defRPr sz="24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3308463"/>
            <a:ext cx="7772400" cy="76848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40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080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1206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1608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2011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2413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2815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321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86511-BB1F-E34A-B892-92C18632147D}" type="datetime1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73093-3E9E-324D-8B24-EBBB28E32C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884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1" y="1200151"/>
            <a:ext cx="4038600" cy="339447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1" y="1200151"/>
            <a:ext cx="4038600" cy="339447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3E987-A1A3-254B-B617-D65ACC662C4A}" type="datetime1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8BEEE-8C57-E94B-993E-700AFD9C3B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50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151335"/>
            <a:ext cx="4040188" cy="47982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4022" indent="0">
              <a:buNone/>
              <a:defRPr sz="1800" b="1"/>
            </a:lvl2pPr>
            <a:lvl3pPr marL="808044" indent="0">
              <a:buNone/>
              <a:defRPr sz="1600" b="1"/>
            </a:lvl3pPr>
            <a:lvl4pPr marL="1212066" indent="0">
              <a:buNone/>
              <a:defRPr sz="1400" b="1"/>
            </a:lvl4pPr>
            <a:lvl5pPr marL="1616088" indent="0">
              <a:buNone/>
              <a:defRPr sz="1400" b="1"/>
            </a:lvl5pPr>
            <a:lvl6pPr marL="2020110" indent="0">
              <a:buNone/>
              <a:defRPr sz="1400" b="1"/>
            </a:lvl6pPr>
            <a:lvl7pPr marL="2424132" indent="0">
              <a:buNone/>
              <a:defRPr sz="1400" b="1"/>
            </a:lvl7pPr>
            <a:lvl8pPr marL="2828153" indent="0">
              <a:buNone/>
              <a:defRPr sz="1400" b="1"/>
            </a:lvl8pPr>
            <a:lvl9pPr marL="3232175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151335"/>
            <a:ext cx="4041775" cy="47982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4022" indent="0">
              <a:buNone/>
              <a:defRPr sz="1800" b="1"/>
            </a:lvl2pPr>
            <a:lvl3pPr marL="808044" indent="0">
              <a:buNone/>
              <a:defRPr sz="1600" b="1"/>
            </a:lvl3pPr>
            <a:lvl4pPr marL="1212066" indent="0">
              <a:buNone/>
              <a:defRPr sz="1400" b="1"/>
            </a:lvl4pPr>
            <a:lvl5pPr marL="1616088" indent="0">
              <a:buNone/>
              <a:defRPr sz="1400" b="1"/>
            </a:lvl5pPr>
            <a:lvl6pPr marL="2020110" indent="0">
              <a:buNone/>
              <a:defRPr sz="1400" b="1"/>
            </a:lvl6pPr>
            <a:lvl7pPr marL="2424132" indent="0">
              <a:buNone/>
              <a:defRPr sz="1400" b="1"/>
            </a:lvl7pPr>
            <a:lvl8pPr marL="2828153" indent="0">
              <a:buNone/>
              <a:defRPr sz="1400" b="1"/>
            </a:lvl8pPr>
            <a:lvl9pPr marL="3232175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47223-404D-5045-9D74-851D837B5388}" type="datetime1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7F9FA-9283-2647-BBB4-820A1ED8EE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896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2EE7D-86A9-264C-8EE7-824C45AACB60}" type="datetime1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21687-DE88-B54F-A701-C7A426279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585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43498-3E49-A149-A0EC-C89BEA9333E1}" type="datetime1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FBC5A-1DD7-944C-A3AB-173FE03164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60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4" y="204787"/>
            <a:ext cx="3008313" cy="8715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0" cy="4389835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076327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4022" indent="0">
              <a:buNone/>
              <a:defRPr sz="1100"/>
            </a:lvl2pPr>
            <a:lvl3pPr marL="808044" indent="0">
              <a:buNone/>
              <a:defRPr sz="900"/>
            </a:lvl3pPr>
            <a:lvl4pPr marL="1212066" indent="0">
              <a:buNone/>
              <a:defRPr sz="800"/>
            </a:lvl4pPr>
            <a:lvl5pPr marL="1616088" indent="0">
              <a:buNone/>
              <a:defRPr sz="800"/>
            </a:lvl5pPr>
            <a:lvl6pPr marL="2020110" indent="0">
              <a:buNone/>
              <a:defRPr sz="800"/>
            </a:lvl6pPr>
            <a:lvl7pPr marL="2424132" indent="0">
              <a:buNone/>
              <a:defRPr sz="800"/>
            </a:lvl7pPr>
            <a:lvl8pPr marL="2828153" indent="0">
              <a:buNone/>
              <a:defRPr sz="800"/>
            </a:lvl8pPr>
            <a:lvl9pPr marL="3232175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FE86A-910B-3948-A0E6-5EA428E74B3A}" type="datetime1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0C77B-CE09-C741-B5F3-0A753A651B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280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9" y="3600451"/>
            <a:ext cx="5486400" cy="42505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9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404022" indent="0">
              <a:buNone/>
              <a:defRPr sz="2500"/>
            </a:lvl2pPr>
            <a:lvl3pPr marL="808044" indent="0">
              <a:buNone/>
              <a:defRPr sz="2100"/>
            </a:lvl3pPr>
            <a:lvl4pPr marL="1212066" indent="0">
              <a:buNone/>
              <a:defRPr sz="1800"/>
            </a:lvl4pPr>
            <a:lvl5pPr marL="1616088" indent="0">
              <a:buNone/>
              <a:defRPr sz="1800"/>
            </a:lvl5pPr>
            <a:lvl6pPr marL="2020110" indent="0">
              <a:buNone/>
              <a:defRPr sz="1800"/>
            </a:lvl6pPr>
            <a:lvl7pPr marL="2424132" indent="0">
              <a:buNone/>
              <a:defRPr sz="1800"/>
            </a:lvl7pPr>
            <a:lvl8pPr marL="2828153" indent="0">
              <a:buNone/>
              <a:defRPr sz="1800"/>
            </a:lvl8pPr>
            <a:lvl9pPr marL="3232175" indent="0">
              <a:buNone/>
              <a:defRPr sz="1800"/>
            </a:lvl9pPr>
          </a:lstStyle>
          <a:p>
            <a:pPr lvl="0"/>
            <a:r>
              <a:rPr lang="ru-RU" noProof="0" smtClean="0"/>
              <a:t>Чтобы добавить рисунок, перетащите его на заполнитель или щелкните значок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9" y="4025504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4022" indent="0">
              <a:buNone/>
              <a:defRPr sz="1100"/>
            </a:lvl2pPr>
            <a:lvl3pPr marL="808044" indent="0">
              <a:buNone/>
              <a:defRPr sz="900"/>
            </a:lvl3pPr>
            <a:lvl4pPr marL="1212066" indent="0">
              <a:buNone/>
              <a:defRPr sz="800"/>
            </a:lvl4pPr>
            <a:lvl5pPr marL="1616088" indent="0">
              <a:buNone/>
              <a:defRPr sz="800"/>
            </a:lvl5pPr>
            <a:lvl6pPr marL="2020110" indent="0">
              <a:buNone/>
              <a:defRPr sz="800"/>
            </a:lvl6pPr>
            <a:lvl7pPr marL="2424132" indent="0">
              <a:buNone/>
              <a:defRPr sz="800"/>
            </a:lvl7pPr>
            <a:lvl8pPr marL="2828153" indent="0">
              <a:buNone/>
              <a:defRPr sz="800"/>
            </a:lvl8pPr>
            <a:lvl9pPr marL="3232175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AFB3A-E3F1-ED49-A5F9-9C58A9072741}" type="datetime1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1E2D1-78FC-1B49-8095-B51BA4705A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261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Изображение 8" descr="common-02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4341813"/>
            <a:ext cx="8018462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80804" tIns="40402" rIns="80804" bIns="404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текста</a:t>
            </a:r>
            <a:endParaRPr lang="en-US" dirty="0"/>
          </a:p>
          <a:p>
            <a:pPr lvl="1"/>
            <a:r>
              <a:rPr lang="en-US" dirty="0" err="1"/>
              <a:t>Второй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2"/>
            <a:r>
              <a:rPr lang="en-US" dirty="0" err="1"/>
              <a:t>Третий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3"/>
            <a:r>
              <a:rPr lang="en-US" dirty="0" err="1"/>
              <a:t>Четвертый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4"/>
            <a:r>
              <a:rPr lang="en-US" dirty="0" err="1"/>
              <a:t>Пятый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80804" tIns="40402" rIns="80804" bIns="40402" rtlCol="0" anchor="ctr"/>
          <a:lstStyle>
            <a:lvl1pPr algn="l" defTabSz="404022" fontAlgn="auto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89FB5C82-69EF-9741-9191-D80A736BD55A}" type="datetime1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80804" tIns="40402" rIns="80804" bIns="40402" rtlCol="0" anchor="ctr"/>
          <a:lstStyle>
            <a:lvl1pPr algn="ctr" defTabSz="404022" fontAlgn="auto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23250" y="4767263"/>
            <a:ext cx="463550" cy="274637"/>
          </a:xfrm>
          <a:prstGeom prst="rect">
            <a:avLst/>
          </a:prstGeom>
          <a:solidFill>
            <a:srgbClr val="939598"/>
          </a:solidFill>
        </p:spPr>
        <p:txBody>
          <a:bodyPr vert="horz" lIns="80804" tIns="40402" rIns="80804" bIns="40402" rtlCol="0" anchor="ctr"/>
          <a:lstStyle>
            <a:lvl1pPr algn="ctr" defTabSz="404022" fontAlgn="auto">
              <a:spcBef>
                <a:spcPts val="0"/>
              </a:spcBef>
              <a:spcAft>
                <a:spcPts val="0"/>
              </a:spcAft>
              <a:defRPr kumimoji="0" sz="1300" b="1" smtClean="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FB279110-DB73-EA41-900C-3027B3D58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1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61563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80804" tIns="40402" rIns="80804" bIns="404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ОБРАЗЕЦ ЗАГОЛОВКА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defTabSz="403225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Arial"/>
          <a:ea typeface="Arial" charset="0"/>
          <a:cs typeface="Arial"/>
        </a:defRPr>
      </a:lvl1pPr>
      <a:lvl2pPr algn="l" defTabSz="403225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algn="l" defTabSz="403225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algn="l" defTabSz="403225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algn="l" defTabSz="403225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457200" algn="l" defTabSz="403225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" charset="0"/>
          <a:cs typeface="Arial" charset="0"/>
        </a:defRPr>
      </a:lvl6pPr>
      <a:lvl7pPr marL="914400" algn="l" defTabSz="403225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" charset="0"/>
          <a:cs typeface="Arial" charset="0"/>
        </a:defRPr>
      </a:lvl7pPr>
      <a:lvl8pPr marL="1371600" algn="l" defTabSz="403225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" charset="0"/>
          <a:cs typeface="Arial" charset="0"/>
        </a:defRPr>
      </a:lvl8pPr>
      <a:lvl9pPr marL="1828800" algn="l" defTabSz="403225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" charset="0"/>
          <a:cs typeface="Arial" charset="0"/>
        </a:defRPr>
      </a:lvl9pPr>
    </p:titleStyle>
    <p:bodyStyle>
      <a:lvl1pPr marL="301625" indent="-301625" algn="l" defTabSz="40322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800" kern="1200">
          <a:solidFill>
            <a:schemeClr val="tx1"/>
          </a:solidFill>
          <a:latin typeface="Arial"/>
          <a:ea typeface="Arial" charset="0"/>
          <a:cs typeface="Arial"/>
        </a:defRPr>
      </a:lvl1pPr>
      <a:lvl2pPr marL="655638" indent="-252413" algn="l" defTabSz="40322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500" kern="1200">
          <a:solidFill>
            <a:schemeClr val="tx1"/>
          </a:solidFill>
          <a:latin typeface="Arial"/>
          <a:ea typeface="Arial" charset="0"/>
          <a:cs typeface="Arial"/>
        </a:defRPr>
      </a:lvl2pPr>
      <a:lvl3pPr marL="1009650" indent="-201613" algn="l" defTabSz="40322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100" kern="1200">
          <a:solidFill>
            <a:schemeClr val="tx1"/>
          </a:solidFill>
          <a:latin typeface="Arial"/>
          <a:ea typeface="Arial" charset="0"/>
          <a:cs typeface="Arial"/>
        </a:defRPr>
      </a:lvl3pPr>
      <a:lvl4pPr marL="1412875" indent="-201613" algn="l" defTabSz="40322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kern="1200">
          <a:solidFill>
            <a:schemeClr val="tx1"/>
          </a:solidFill>
          <a:latin typeface="Arial"/>
          <a:ea typeface="Arial" charset="0"/>
          <a:cs typeface="Arial"/>
        </a:defRPr>
      </a:lvl4pPr>
      <a:lvl5pPr marL="1817688" indent="-201613" algn="l" defTabSz="403225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kern="1200">
          <a:solidFill>
            <a:schemeClr val="tx1"/>
          </a:solidFill>
          <a:latin typeface="Arial"/>
          <a:ea typeface="Arial" charset="0"/>
          <a:cs typeface="Arial"/>
        </a:defRPr>
      </a:lvl5pPr>
      <a:lvl6pPr marL="2222121" indent="-202011" algn="l" defTabSz="404022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26143" indent="-202011" algn="l" defTabSz="404022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30164" indent="-202011" algn="l" defTabSz="404022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34186" indent="-202011" algn="l" defTabSz="404022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0402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4022" algn="l" defTabSz="40402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8044" algn="l" defTabSz="40402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2066" algn="l" defTabSz="40402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6088" algn="l" defTabSz="40402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0110" algn="l" defTabSz="40402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24132" algn="l" defTabSz="40402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28153" algn="l" defTabSz="40402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32175" algn="l" defTabSz="40402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Название 2"/>
          <p:cNvSpPr txBox="1">
            <a:spLocks/>
          </p:cNvSpPr>
          <p:nvPr/>
        </p:nvSpPr>
        <p:spPr>
          <a:xfrm>
            <a:off x="342698" y="214088"/>
            <a:ext cx="8477451" cy="585514"/>
          </a:xfrm>
          <a:prstGeom prst="rect">
            <a:avLst/>
          </a:prstGeom>
        </p:spPr>
        <p:txBody>
          <a:bodyPr vert="horz" lIns="80804" tIns="40402" rIns="80804" bIns="40402" rtlCol="0" anchor="ctr">
            <a:normAutofit fontScale="70000" lnSpcReduction="20000"/>
          </a:bodyPr>
          <a:lstStyle>
            <a:lvl1pPr algn="l" defTabSz="514350" rtl="0" eaLnBrk="1" latinLnBrk="0" hangingPunct="1">
              <a:spcBef>
                <a:spcPct val="0"/>
              </a:spcBef>
              <a:buNone/>
              <a:defRPr sz="3000" b="1" i="0" kern="1200">
                <a:solidFill>
                  <a:schemeClr val="tx1"/>
                </a:solidFill>
                <a:latin typeface="PT Sans"/>
                <a:ea typeface="+mj-ea"/>
                <a:cs typeface="PT Sans"/>
              </a:defRPr>
            </a:lvl1pPr>
          </a:lstStyle>
          <a:p>
            <a:pPr algn="ctr"/>
            <a:r>
              <a:rPr lang="ru-RU" sz="3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РРЦ для СО НКО Тюменской области</a:t>
            </a:r>
          </a:p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Деятельность в 2017г.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242453" y="1140473"/>
            <a:ext cx="0" cy="3504315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2381250" y="1652442"/>
            <a:ext cx="1452247" cy="1346814"/>
          </a:xfrm>
          <a:prstGeom prst="ellipse">
            <a:avLst/>
          </a:prstGeom>
          <a:solidFill>
            <a:schemeClr val="accent1">
              <a:lumMod val="75000"/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145463" y="986087"/>
            <a:ext cx="1405688" cy="1332710"/>
          </a:xfrm>
          <a:prstGeom prst="ellipse">
            <a:avLst/>
          </a:prstGeom>
          <a:solidFill>
            <a:srgbClr val="7030A0">
              <a:alpha val="85000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2814189" y="795781"/>
            <a:ext cx="1428264" cy="1322629"/>
          </a:xfrm>
          <a:prstGeom prst="ellipse">
            <a:avLst/>
          </a:prstGeom>
          <a:solidFill>
            <a:schemeClr val="accent4">
              <a:alpha val="81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4259334" y="2921307"/>
            <a:ext cx="1352549" cy="1278974"/>
          </a:xfrm>
          <a:prstGeom prst="ellipse">
            <a:avLst/>
          </a:pr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3008467" y="2892630"/>
            <a:ext cx="1382558" cy="1184070"/>
          </a:xfrm>
          <a:prstGeom prst="ellipse">
            <a:avLst/>
          </a:prstGeom>
          <a:solidFill>
            <a:schemeClr val="accent2">
              <a:alpha val="82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4499339" y="1992653"/>
            <a:ext cx="1406161" cy="1308457"/>
          </a:xfrm>
          <a:prstGeom prst="ellipse">
            <a:avLst/>
          </a:prstGeom>
          <a:solidFill>
            <a:schemeClr val="dk1">
              <a:alpha val="82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Овал 3"/>
          <p:cNvSpPr>
            <a:spLocks noChangeArrowheads="1"/>
          </p:cNvSpPr>
          <p:nvPr/>
        </p:nvSpPr>
        <p:spPr bwMode="auto">
          <a:xfrm>
            <a:off x="3394648" y="1905606"/>
            <a:ext cx="1501629" cy="1395504"/>
          </a:xfrm>
          <a:prstGeom prst="ellipse">
            <a:avLst/>
          </a:prstGeom>
          <a:solidFill>
            <a:schemeClr val="accent3">
              <a:alpha val="97000"/>
            </a:schemeClr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50418" tIns="50418" rIns="50418" bIns="50418" anchor="ctr">
            <a:noAutofit/>
          </a:bodyPr>
          <a:lstStyle/>
          <a:p>
            <a:pPr algn="ctr" latinLnBrk="1" hangingPunct="0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Calibri" pitchFamily="34" charset="0"/>
                <a:ea typeface="PT Sans" charset="-52"/>
                <a:cs typeface="Calibri" pitchFamily="34" charset="0"/>
              </a:rPr>
              <a:t>РРЦ для СОНКО ТО</a:t>
            </a:r>
            <a:endParaRPr lang="ru-RU" sz="1400" b="1" dirty="0">
              <a:solidFill>
                <a:srgbClr val="000000"/>
              </a:solidFill>
              <a:latin typeface="Calibri" pitchFamily="34" charset="0"/>
              <a:ea typeface="PT Sans" charset="-52"/>
              <a:cs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7431" y="1109075"/>
            <a:ext cx="29849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13 тренинг-семинаров  (462 чел.)</a:t>
            </a:r>
          </a:p>
          <a:p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Методические материалы по 4м темам</a:t>
            </a:r>
            <a:endParaRPr lang="ru-RU" sz="1400" b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-27853" y="1096482"/>
            <a:ext cx="3003292" cy="25186"/>
          </a:xfrm>
          <a:prstGeom prst="line">
            <a:avLst/>
          </a:prstGeom>
          <a:ln>
            <a:solidFill>
              <a:schemeClr val="accent4">
                <a:shade val="95000"/>
                <a:satMod val="105000"/>
                <a:alpha val="61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81337" y="832198"/>
            <a:ext cx="27571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Обучение НКО 26 МО (4 зоны)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3824" y="2110747"/>
            <a:ext cx="29622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Разработка, реализация проектов</a:t>
            </a: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Регистрация, отчетность НКО Привлечение ресурсов</a:t>
            </a:r>
          </a:p>
          <a:p>
            <a:r>
              <a:rPr lang="ru-RU" sz="14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Коворкинг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- центр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flipH="1">
            <a:off x="281337" y="2083726"/>
            <a:ext cx="2543638" cy="0"/>
          </a:xfrm>
          <a:prstGeom prst="line">
            <a:avLst/>
          </a:prstGeom>
          <a:ln>
            <a:solidFill>
              <a:schemeClr val="accent1">
                <a:lumMod val="75000"/>
                <a:alpha val="6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342699" y="1838764"/>
            <a:ext cx="15673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750 консультаций</a:t>
            </a:r>
            <a:endParaRPr lang="ru-RU" sz="1100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91450" y="3454998"/>
            <a:ext cx="32031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НАШ РЕГИОН 0,97 млн</a:t>
            </a:r>
          </a:p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Культурная мозаика малых городов и сел </a:t>
            </a:r>
            <a:r>
              <a:rPr lang="ru-RU" sz="1400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УрФО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2,8 млн</a:t>
            </a:r>
          </a:p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АКТИВНОЕ ПОКОЛЕНИЕ Тюменской области  2,6 млн</a:t>
            </a:r>
          </a:p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Конкурс </a:t>
            </a:r>
            <a:r>
              <a:rPr lang="ru-RU" sz="1400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им.Выготского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9,8 млн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H="1">
            <a:off x="171451" y="3418973"/>
            <a:ext cx="3095874" cy="0"/>
          </a:xfrm>
          <a:prstGeom prst="line">
            <a:avLst/>
          </a:prstGeom>
          <a:ln>
            <a:solidFill>
              <a:schemeClr val="accent2">
                <a:shade val="95000"/>
                <a:satMod val="105000"/>
                <a:alpha val="6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123824" y="3127669"/>
            <a:ext cx="354329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Конкурсы БФРГТ 15,2 млн </a:t>
            </a:r>
            <a:r>
              <a:rPr lang="ru-RU" sz="1400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руб</a:t>
            </a:r>
            <a:endParaRPr lang="ru-RU" sz="14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611883" y="1232407"/>
            <a:ext cx="307491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Школа, конкурс - 6 муниципальных программ поддержки СО НКО </a:t>
            </a:r>
          </a:p>
          <a:p>
            <a:pPr algn="r"/>
            <a:r>
              <a:rPr lang="ru-RU" sz="1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Участие 19 региональных экспертов в работе ЭС региональных, федеральных конкурсов</a:t>
            </a:r>
            <a:endParaRPr lang="ru-RU" sz="1400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 flipV="1">
            <a:off x="5039554" y="1190717"/>
            <a:ext cx="3611761" cy="41690"/>
          </a:xfrm>
          <a:prstGeom prst="line">
            <a:avLst/>
          </a:prstGeom>
          <a:ln>
            <a:solidFill>
              <a:srgbClr val="7030A0">
                <a:alpha val="65000"/>
              </a:srgb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5919032" y="955187"/>
            <a:ext cx="27912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1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Экспертиза. Оценка. Мониторинг</a:t>
            </a:r>
            <a:endParaRPr lang="ru-RU" sz="1300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551151" y="2542893"/>
            <a:ext cx="315915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>
                <a:latin typeface="Calibri" pitchFamily="34" charset="0"/>
                <a:cs typeface="Calibri" pitchFamily="34" charset="0"/>
              </a:rPr>
              <a:t>Сайт, группы в </a:t>
            </a:r>
            <a:r>
              <a:rPr lang="ru-RU" sz="1400" b="1" dirty="0" err="1" smtClean="0">
                <a:latin typeface="Calibri" pitchFamily="34" charset="0"/>
                <a:cs typeface="Calibri" pitchFamily="34" charset="0"/>
              </a:rPr>
              <a:t>соцсетях</a:t>
            </a:r>
            <a:endParaRPr lang="ru-RU" sz="1400" b="1" dirty="0" smtClean="0"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ru-RU" sz="1400" b="1" dirty="0" smtClean="0">
                <a:latin typeface="Calibri" pitchFamily="34" charset="0"/>
                <a:cs typeface="Calibri" pitchFamily="34" charset="0"/>
              </a:rPr>
              <a:t>Пресс-релизы</a:t>
            </a:r>
          </a:p>
          <a:p>
            <a:pPr algn="r"/>
            <a:r>
              <a:rPr lang="ru-RU" sz="1400" b="1" dirty="0" smtClean="0">
                <a:latin typeface="Calibri" pitchFamily="34" charset="0"/>
                <a:cs typeface="Calibri" pitchFamily="34" charset="0"/>
              </a:rPr>
              <a:t>Публичный отчет </a:t>
            </a:r>
            <a:r>
              <a:rPr lang="ru-RU" sz="1400" b="1" dirty="0" err="1" smtClean="0">
                <a:latin typeface="Calibri" pitchFamily="34" charset="0"/>
                <a:cs typeface="Calibri" pitchFamily="34" charset="0"/>
              </a:rPr>
              <a:t>грантополучателей</a:t>
            </a:r>
            <a:endParaRPr lang="ru-RU" sz="1400" b="1" dirty="0" smtClean="0"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ru-RU" sz="1400" b="1" dirty="0" smtClean="0">
                <a:latin typeface="Calibri" pitchFamily="34" charset="0"/>
                <a:cs typeface="Calibri" pitchFamily="34" charset="0"/>
              </a:rPr>
              <a:t>АКЦИИ: ВНД, Щедрый вторник, Благотворительный сезон</a:t>
            </a:r>
            <a:endParaRPr lang="ru-RU" sz="1400" b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H="1">
            <a:off x="5333565" y="2603358"/>
            <a:ext cx="3317750" cy="0"/>
          </a:xfrm>
          <a:prstGeom prst="line">
            <a:avLst/>
          </a:prstGeom>
          <a:ln w="9525">
            <a:solidFill>
              <a:schemeClr val="dk1">
                <a:shade val="95000"/>
                <a:satMod val="105000"/>
                <a:alpha val="67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5740904" y="2378009"/>
            <a:ext cx="296940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 smtClean="0">
                <a:latin typeface="Calibri" pitchFamily="34" charset="0"/>
                <a:cs typeface="Calibri" pitchFamily="34" charset="0"/>
              </a:rPr>
              <a:t>Информационное</a:t>
            </a:r>
            <a:r>
              <a:rPr lang="ru-RU" sz="13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1400" b="1" dirty="0" smtClean="0">
                <a:latin typeface="Calibri" pitchFamily="34" charset="0"/>
                <a:cs typeface="Calibri" pitchFamily="34" charset="0"/>
              </a:rPr>
              <a:t>сопровождение</a:t>
            </a:r>
            <a:endParaRPr lang="ru-RU" sz="13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498951" y="4051202"/>
            <a:ext cx="3159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28 проектов </a:t>
            </a:r>
            <a:r>
              <a:rPr lang="ru-RU" sz="1400" b="1" dirty="0" err="1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благополучателей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РРЦ</a:t>
            </a:r>
          </a:p>
          <a:p>
            <a:pPr algn="r"/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49,4 млн. руб. (из 80,9 млн)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>
            <a:off x="4811573" y="4051202"/>
            <a:ext cx="3839742" cy="0"/>
          </a:xfrm>
          <a:prstGeom prst="line">
            <a:avLst/>
          </a:prstGeom>
          <a:ln w="9525">
            <a:solidFill>
              <a:schemeClr val="accent5">
                <a:lumMod val="75000"/>
                <a:alpha val="67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4998413" y="3743425"/>
            <a:ext cx="40714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Участие в конкурсе Фонда президентских грантов</a:t>
            </a:r>
            <a:endParaRPr lang="ru-RU" sz="1300" dirty="0">
              <a:solidFill>
                <a:schemeClr val="accent5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99" y="111125"/>
            <a:ext cx="7683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203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презентации 16х9">
  <a:themeElements>
    <a:clrScheme name="МДОО - ресурсные центры">
      <a:dk1>
        <a:srgbClr val="59595B"/>
      </a:dk1>
      <a:lt1>
        <a:sysClr val="window" lastClr="FFFFFF"/>
      </a:lt1>
      <a:dk2>
        <a:srgbClr val="000000"/>
      </a:dk2>
      <a:lt2>
        <a:srgbClr val="F0F0F0"/>
      </a:lt2>
      <a:accent1>
        <a:srgbClr val="21C3F3"/>
      </a:accent1>
      <a:accent2>
        <a:srgbClr val="C02026"/>
      </a:accent2>
      <a:accent3>
        <a:srgbClr val="F04F29"/>
      </a:accent3>
      <a:accent4>
        <a:srgbClr val="009E90"/>
      </a:accent4>
      <a:accent5>
        <a:srgbClr val="88B8B0"/>
      </a:accent5>
      <a:accent6>
        <a:srgbClr val="59595B"/>
      </a:accent6>
      <a:hlink>
        <a:srgbClr val="009E90"/>
      </a:hlink>
      <a:folHlink>
        <a:srgbClr val="88B8B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 16х9.pot</Template>
  <TotalTime>15167</TotalTime>
  <Words>142</Words>
  <Application>Microsoft Office PowerPoint</Application>
  <PresentationFormat>Экран (16:9)</PresentationFormat>
  <Paragraphs>26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Шаблон презентации 16х9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chuhacheva</cp:lastModifiedBy>
  <cp:revision>196</cp:revision>
  <dcterms:created xsi:type="dcterms:W3CDTF">2016-03-29T10:45:50Z</dcterms:created>
  <dcterms:modified xsi:type="dcterms:W3CDTF">2018-07-02T11:09:03Z</dcterms:modified>
</cp:coreProperties>
</file>